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0" roundtripDataSignature="AMtx7mgiKoXSkK+KEPdU1P9QmuuuRDjs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d69eb566e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27d69eb566e_1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a469f5a73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g27a469f5a73_0_3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7d69eb566e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g27d69eb566e_1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7d69eb566e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g27d69eb566e_1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7a469f5a73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g27a469f5a73_0_4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9766c697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A momentum indicator, comparing particular closing evaluation of a security to a range of its evaluations over a certain period of time. 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Lagging indicator, acts as an Oscillator. 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92" name="Google Shape;92;g279766c6973_1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7a469f5a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g27a469f5a73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9766c6973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g279766c6973_1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7a469f5a73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27a469f5a73_0_4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9766c6973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g279766c6973_1_1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d69eb566e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g27d69eb566e_1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7d69eb566e_1_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7d69eb566e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27d69eb566e_1_8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3833019" y="-1623218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7285038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1697038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 amt="44000"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>
            <p:ph type="ctrTitle"/>
          </p:nvPr>
        </p:nvSpPr>
        <p:spPr>
          <a:xfrm>
            <a:off x="6424825" y="1308900"/>
            <a:ext cx="5591700" cy="344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b="1" lang="en-US" sz="7800"/>
              <a:t>STOCHASTIC</a:t>
            </a:r>
            <a:endParaRPr b="1" sz="7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b="1" lang="en-US" sz="7800"/>
              <a:t>  RSI</a:t>
            </a:r>
            <a:r>
              <a:rPr b="1" lang="en-US" sz="6700"/>
              <a:t> </a:t>
            </a:r>
            <a:endParaRPr b="1" sz="5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d69eb566e_1_73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Trend Line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70" name="Google Shape;170;g27d69eb566e_1_73"/>
          <p:cNvSpPr txBox="1"/>
          <p:nvPr/>
        </p:nvSpPr>
        <p:spPr>
          <a:xfrm>
            <a:off x="469475" y="1326350"/>
            <a:ext cx="8653800" cy="55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●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An imaginary straight line.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●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Connects two or more price points and extends into future.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alibri"/>
              <a:buChar char="●"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Support and Resistance. 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700">
                <a:latin typeface="Calibri"/>
                <a:ea typeface="Calibri"/>
                <a:cs typeface="Calibri"/>
                <a:sym typeface="Calibri"/>
              </a:rPr>
              <a:t>Note:</a:t>
            </a:r>
            <a:endParaRPr b="1" sz="27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The more points used to draw the trend line, the more valid it will be. 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7a469f5a73_0_302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Trend Identification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grpSp>
        <p:nvGrpSpPr>
          <p:cNvPr id="176" name="Google Shape;176;g27a469f5a73_0_302"/>
          <p:cNvGrpSpPr/>
          <p:nvPr/>
        </p:nvGrpSpPr>
        <p:grpSpPr>
          <a:xfrm>
            <a:off x="213138" y="1319157"/>
            <a:ext cx="11765724" cy="5373768"/>
            <a:chOff x="213138" y="1319157"/>
            <a:chExt cx="11765724" cy="5373768"/>
          </a:xfrm>
        </p:grpSpPr>
        <p:pic>
          <p:nvPicPr>
            <p:cNvPr id="177" name="Google Shape;177;g27a469f5a73_0_30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3138" y="1319157"/>
              <a:ext cx="11765724" cy="5373768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78" name="Google Shape;178;g27a469f5a73_0_302"/>
            <p:cNvSpPr txBox="1"/>
            <p:nvPr/>
          </p:nvSpPr>
          <p:spPr>
            <a:xfrm>
              <a:off x="486625" y="1713050"/>
              <a:ext cx="4880400" cy="6618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100">
                  <a:latin typeface="Calibri"/>
                  <a:ea typeface="Calibri"/>
                  <a:cs typeface="Calibri"/>
                  <a:sym typeface="Calibri"/>
                </a:rPr>
                <a:t>Up Trend</a:t>
              </a:r>
              <a:r>
                <a:rPr lang="en-US" sz="3100">
                  <a:latin typeface="Calibri"/>
                  <a:ea typeface="Calibri"/>
                  <a:cs typeface="Calibri"/>
                  <a:sym typeface="Calibri"/>
                </a:rPr>
                <a:t> → Focus on HL</a:t>
              </a:r>
              <a:endParaRPr sz="31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7d69eb566e_1_52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Trend Identification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grpSp>
        <p:nvGrpSpPr>
          <p:cNvPr id="184" name="Google Shape;184;g27d69eb566e_1_52"/>
          <p:cNvGrpSpPr/>
          <p:nvPr/>
        </p:nvGrpSpPr>
        <p:grpSpPr>
          <a:xfrm>
            <a:off x="390663" y="1272000"/>
            <a:ext cx="11410675" cy="5193325"/>
            <a:chOff x="390663" y="1272000"/>
            <a:chExt cx="11410675" cy="5193325"/>
          </a:xfrm>
        </p:grpSpPr>
        <p:pic>
          <p:nvPicPr>
            <p:cNvPr id="185" name="Google Shape;185;g27d69eb566e_1_5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0663" y="1272000"/>
              <a:ext cx="11410675" cy="5193325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86" name="Google Shape;186;g27d69eb566e_1_52"/>
            <p:cNvSpPr txBox="1"/>
            <p:nvPr/>
          </p:nvSpPr>
          <p:spPr>
            <a:xfrm>
              <a:off x="5039625" y="1485425"/>
              <a:ext cx="6231900" cy="6618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100">
                  <a:latin typeface="Calibri"/>
                  <a:ea typeface="Calibri"/>
                  <a:cs typeface="Calibri"/>
                  <a:sym typeface="Calibri"/>
                </a:rPr>
                <a:t>Down</a:t>
              </a:r>
              <a:r>
                <a:rPr b="1" lang="en-US" sz="3100">
                  <a:latin typeface="Calibri"/>
                  <a:ea typeface="Calibri"/>
                  <a:cs typeface="Calibri"/>
                  <a:sym typeface="Calibri"/>
                </a:rPr>
                <a:t> Trend</a:t>
              </a:r>
              <a:r>
                <a:rPr lang="en-US" sz="3100">
                  <a:latin typeface="Calibri"/>
                  <a:ea typeface="Calibri"/>
                  <a:cs typeface="Calibri"/>
                  <a:sym typeface="Calibri"/>
                </a:rPr>
                <a:t> → Focus on Lower Highs</a:t>
              </a:r>
              <a:endParaRPr sz="31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7d69eb566e_1_59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Trend Identification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grpSp>
        <p:nvGrpSpPr>
          <p:cNvPr id="192" name="Google Shape;192;g27d69eb566e_1_59"/>
          <p:cNvGrpSpPr/>
          <p:nvPr/>
        </p:nvGrpSpPr>
        <p:grpSpPr>
          <a:xfrm>
            <a:off x="365825" y="1137375"/>
            <a:ext cx="11675176" cy="5313700"/>
            <a:chOff x="365825" y="1137375"/>
            <a:chExt cx="11675176" cy="5313700"/>
          </a:xfrm>
        </p:grpSpPr>
        <p:pic>
          <p:nvPicPr>
            <p:cNvPr id="193" name="Google Shape;193;g27d69eb566e_1_5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5825" y="1137375"/>
              <a:ext cx="11675176" cy="53137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94" name="Google Shape;194;g27d69eb566e_1_59"/>
            <p:cNvSpPr txBox="1"/>
            <p:nvPr/>
          </p:nvSpPr>
          <p:spPr>
            <a:xfrm>
              <a:off x="4924663" y="1352300"/>
              <a:ext cx="2557500" cy="6618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100">
                  <a:latin typeface="Calibri"/>
                  <a:ea typeface="Calibri"/>
                  <a:cs typeface="Calibri"/>
                  <a:sym typeface="Calibri"/>
                </a:rPr>
                <a:t>Side Trend</a:t>
              </a:r>
              <a:endParaRPr sz="31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27a469f5a73_0_4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862" y="635375"/>
            <a:ext cx="11738275" cy="558725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79766c6973_1_16"/>
          <p:cNvSpPr txBox="1"/>
          <p:nvPr>
            <p:ph idx="1" type="body"/>
          </p:nvPr>
        </p:nvSpPr>
        <p:spPr>
          <a:xfrm>
            <a:off x="460100" y="1313750"/>
            <a:ext cx="6547800" cy="50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rtl="0" algn="just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A momentum Indicator.</a:t>
            </a:r>
            <a:endParaRPr/>
          </a:p>
          <a:p>
            <a:pPr indent="-431800" lvl="0" marL="457200" rtl="0" algn="just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Comparison for Technical Analysis.</a:t>
            </a:r>
            <a:endParaRPr/>
          </a:p>
          <a:p>
            <a:pPr indent="-431800" lvl="0" marL="457200" rtl="0" algn="just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Lagging Indicator (An Oscillator).</a:t>
            </a:r>
            <a:endParaRPr/>
          </a:p>
          <a:p>
            <a:pPr indent="-431800" lvl="0" marL="457200" rtl="0" algn="just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/>
              <a:t>Identify the 2 Extreme Regions.</a:t>
            </a:r>
            <a:endParaRPr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4000"/>
          </a:p>
        </p:txBody>
      </p:sp>
      <p:sp>
        <p:nvSpPr>
          <p:cNvPr id="95" name="Google Shape;95;g279766c6973_1_1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Introduction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96" name="Google Shape;96;g279766c6973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7900" y="1725425"/>
            <a:ext cx="5060475" cy="34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7a469f5a73_0_0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Structure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02" name="Google Shape;102;g27a469f5a73_0_0"/>
          <p:cNvSpPr txBox="1"/>
          <p:nvPr/>
        </p:nvSpPr>
        <p:spPr>
          <a:xfrm>
            <a:off x="373100" y="1800550"/>
            <a:ext cx="6217500" cy="49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 FAST moving line.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Formula: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%K = ((C - L14) / (H14 - L14)) * 100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➔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 = The most recent closing price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➔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L14 = The lowest price traded of the 14 previous sessions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➔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H14 = The highest price traded during the same 14 - day period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The current value of the stochastic indicator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g27a469f5a73_0_0"/>
          <p:cNvSpPr txBox="1"/>
          <p:nvPr/>
        </p:nvSpPr>
        <p:spPr>
          <a:xfrm>
            <a:off x="6590600" y="1876750"/>
            <a:ext cx="52074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SLOW moving factor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Formula: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➔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%D is a three period moving average of the %K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g27a469f5a73_0_0"/>
          <p:cNvSpPr txBox="1"/>
          <p:nvPr/>
        </p:nvSpPr>
        <p:spPr>
          <a:xfrm>
            <a:off x="0" y="1199650"/>
            <a:ext cx="6096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latin typeface="Calibri"/>
                <a:ea typeface="Calibri"/>
                <a:cs typeface="Calibri"/>
                <a:sym typeface="Calibri"/>
              </a:rPr>
              <a:t>%K Line</a:t>
            </a:r>
            <a:endParaRPr b="1"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g27a469f5a73_0_0"/>
          <p:cNvSpPr txBox="1"/>
          <p:nvPr/>
        </p:nvSpPr>
        <p:spPr>
          <a:xfrm>
            <a:off x="6163800" y="1199650"/>
            <a:ext cx="6028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latin typeface="Calibri"/>
                <a:ea typeface="Calibri"/>
                <a:cs typeface="Calibri"/>
                <a:sym typeface="Calibri"/>
              </a:rPr>
              <a:t>%D Line</a:t>
            </a:r>
            <a:endParaRPr b="1"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Structure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11" name="Google Shape;1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025" y="1180625"/>
            <a:ext cx="11777950" cy="5455425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12" name="Google Shape;112;p2"/>
          <p:cNvGrpSpPr/>
          <p:nvPr/>
        </p:nvGrpSpPr>
        <p:grpSpPr>
          <a:xfrm>
            <a:off x="1994800" y="4756975"/>
            <a:ext cx="1323300" cy="1324200"/>
            <a:chOff x="1994800" y="4756975"/>
            <a:chExt cx="1323300" cy="1324200"/>
          </a:xfrm>
        </p:grpSpPr>
        <p:sp>
          <p:nvSpPr>
            <p:cNvPr id="113" name="Google Shape;113;p2"/>
            <p:cNvSpPr txBox="1"/>
            <p:nvPr/>
          </p:nvSpPr>
          <p:spPr>
            <a:xfrm>
              <a:off x="1994800" y="4756975"/>
              <a:ext cx="1323300" cy="5388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300">
                  <a:solidFill>
                    <a:srgbClr val="E69138"/>
                  </a:solidFill>
                  <a:latin typeface="Calibri"/>
                  <a:ea typeface="Calibri"/>
                  <a:cs typeface="Calibri"/>
                  <a:sym typeface="Calibri"/>
                </a:rPr>
                <a:t>%D Line</a:t>
              </a:r>
              <a:endParaRPr b="1" sz="2300">
                <a:solidFill>
                  <a:srgbClr val="E6913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14" name="Google Shape;114;p2"/>
            <p:cNvCxnSpPr>
              <a:endCxn id="113" idx="2"/>
            </p:cNvCxnSpPr>
            <p:nvPr/>
          </p:nvCxnSpPr>
          <p:spPr>
            <a:xfrm flipH="1" rot="10800000">
              <a:off x="2179750" y="5295775"/>
              <a:ext cx="476700" cy="785400"/>
            </a:xfrm>
            <a:prstGeom prst="straightConnector1">
              <a:avLst/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15" name="Google Shape;115;p2"/>
          <p:cNvGrpSpPr/>
          <p:nvPr/>
        </p:nvGrpSpPr>
        <p:grpSpPr>
          <a:xfrm>
            <a:off x="4381025" y="4756975"/>
            <a:ext cx="1323300" cy="1182000"/>
            <a:chOff x="4381025" y="4756975"/>
            <a:chExt cx="1323300" cy="1182000"/>
          </a:xfrm>
        </p:grpSpPr>
        <p:sp>
          <p:nvSpPr>
            <p:cNvPr id="116" name="Google Shape;116;p2"/>
            <p:cNvSpPr txBox="1"/>
            <p:nvPr/>
          </p:nvSpPr>
          <p:spPr>
            <a:xfrm>
              <a:off x="4381025" y="4756975"/>
              <a:ext cx="1323300" cy="5388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300">
                  <a:solidFill>
                    <a:srgbClr val="3C78D8"/>
                  </a:solidFill>
                  <a:latin typeface="Calibri"/>
                  <a:ea typeface="Calibri"/>
                  <a:cs typeface="Calibri"/>
                  <a:sym typeface="Calibri"/>
                </a:rPr>
                <a:t>%K Line</a:t>
              </a:r>
              <a:endParaRPr b="1" sz="2300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17" name="Google Shape;117;p2"/>
            <p:cNvCxnSpPr>
              <a:endCxn id="116" idx="2"/>
            </p:cNvCxnSpPr>
            <p:nvPr/>
          </p:nvCxnSpPr>
          <p:spPr>
            <a:xfrm rot="10800000">
              <a:off x="5042675" y="5295775"/>
              <a:ext cx="25500" cy="643200"/>
            </a:xfrm>
            <a:prstGeom prst="straightConnector1">
              <a:avLst/>
            </a:prstGeom>
            <a:noFill/>
            <a:ln cap="flat" cmpd="sng" w="38100">
              <a:solidFill>
                <a:srgbClr val="3C78D8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79766c6973_1_2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Primary Strategies - 1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23" name="Google Shape;123;g279766c6973_1_21"/>
          <p:cNvSpPr txBox="1"/>
          <p:nvPr/>
        </p:nvSpPr>
        <p:spPr>
          <a:xfrm>
            <a:off x="469475" y="1326350"/>
            <a:ext cx="10987200" cy="26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Font typeface="Calibri"/>
              <a:buAutoNum type="arabicParenR"/>
            </a:pPr>
            <a:r>
              <a:rPr b="1" lang="en-US" sz="2900">
                <a:latin typeface="Calibri"/>
                <a:ea typeface="Calibri"/>
                <a:cs typeface="Calibri"/>
                <a:sym typeface="Calibri"/>
              </a:rPr>
              <a:t>Entry and Exit Zones: </a:t>
            </a:r>
            <a:endParaRPr b="1" sz="2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When the fast moving line crosses the slow moving line from down to up, then it is in the oversold zone and vice versa.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latin typeface="Calibri"/>
                <a:ea typeface="Calibri"/>
                <a:cs typeface="Calibri"/>
                <a:sym typeface="Calibri"/>
              </a:rPr>
              <a:t>Warning: Wouldn’t see the whole trend but it will mark entry and exit. </a:t>
            </a:r>
            <a:endParaRPr b="1" sz="2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g279766c6973_1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26350"/>
            <a:ext cx="11860970" cy="537925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7a469f5a73_0_445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Primary Strategies -2</a:t>
            </a:r>
            <a:endParaRPr sz="36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30" name="Google Shape;130;g27a469f5a73_0_445"/>
          <p:cNvSpPr txBox="1"/>
          <p:nvPr/>
        </p:nvSpPr>
        <p:spPr>
          <a:xfrm>
            <a:off x="469475" y="1326350"/>
            <a:ext cx="10987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Calibri"/>
                <a:ea typeface="Calibri"/>
                <a:cs typeface="Calibri"/>
                <a:sym typeface="Calibri"/>
              </a:rPr>
              <a:t>2)   Multiple Time Frames</a:t>
            </a:r>
            <a:r>
              <a:rPr b="1" lang="en-US" sz="3000">
                <a:latin typeface="Calibri"/>
                <a:ea typeface="Calibri"/>
                <a:cs typeface="Calibri"/>
                <a:sym typeface="Calibri"/>
              </a:rPr>
              <a:t>: 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1" name="Google Shape;131;g27a469f5a73_0_445"/>
          <p:cNvGrpSpPr/>
          <p:nvPr/>
        </p:nvGrpSpPr>
        <p:grpSpPr>
          <a:xfrm>
            <a:off x="158950" y="1151200"/>
            <a:ext cx="11874101" cy="5385225"/>
            <a:chOff x="158950" y="1151200"/>
            <a:chExt cx="11874101" cy="5385225"/>
          </a:xfrm>
        </p:grpSpPr>
        <p:pic>
          <p:nvPicPr>
            <p:cNvPr id="132" name="Google Shape;132;g27a469f5a73_0_4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8950" y="1151200"/>
              <a:ext cx="11874101" cy="5385225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33" name="Google Shape;133;g27a469f5a73_0_445"/>
            <p:cNvSpPr txBox="1"/>
            <p:nvPr/>
          </p:nvSpPr>
          <p:spPr>
            <a:xfrm>
              <a:off x="9578675" y="1326350"/>
              <a:ext cx="1878000" cy="6156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latin typeface="Calibri"/>
                  <a:ea typeface="Calibri"/>
                  <a:cs typeface="Calibri"/>
                  <a:sym typeface="Calibri"/>
                </a:rPr>
                <a:t>1 DAY</a:t>
              </a:r>
              <a:endParaRPr b="1" sz="2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" name="Google Shape;134;g27a469f5a73_0_445"/>
          <p:cNvGrpSpPr/>
          <p:nvPr/>
        </p:nvGrpSpPr>
        <p:grpSpPr>
          <a:xfrm>
            <a:off x="158950" y="1105400"/>
            <a:ext cx="11874101" cy="5516400"/>
            <a:chOff x="158950" y="1105400"/>
            <a:chExt cx="11874101" cy="5516400"/>
          </a:xfrm>
        </p:grpSpPr>
        <p:pic>
          <p:nvPicPr>
            <p:cNvPr id="135" name="Google Shape;135;g27a469f5a73_0_44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8950" y="1105400"/>
              <a:ext cx="11874101" cy="55164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36" name="Google Shape;136;g27a469f5a73_0_445"/>
            <p:cNvSpPr txBox="1"/>
            <p:nvPr/>
          </p:nvSpPr>
          <p:spPr>
            <a:xfrm>
              <a:off x="9645725" y="1326350"/>
              <a:ext cx="1878000" cy="6156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latin typeface="Calibri"/>
                  <a:ea typeface="Calibri"/>
                  <a:cs typeface="Calibri"/>
                  <a:sym typeface="Calibri"/>
                </a:rPr>
                <a:t>1 HOUR</a:t>
              </a:r>
              <a:endParaRPr b="1" sz="2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79766c6973_1_135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Primary Strategies - 3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grpSp>
        <p:nvGrpSpPr>
          <p:cNvPr id="142" name="Google Shape;142;g279766c6973_1_135"/>
          <p:cNvGrpSpPr/>
          <p:nvPr/>
        </p:nvGrpSpPr>
        <p:grpSpPr>
          <a:xfrm>
            <a:off x="210825" y="1133525"/>
            <a:ext cx="11770350" cy="5338150"/>
            <a:chOff x="210825" y="1255200"/>
            <a:chExt cx="11770350" cy="5338150"/>
          </a:xfrm>
        </p:grpSpPr>
        <p:pic>
          <p:nvPicPr>
            <p:cNvPr id="143" name="Google Shape;143;g279766c6973_1_1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0825" y="1255200"/>
              <a:ext cx="11770350" cy="533815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44" name="Google Shape;144;g279766c6973_1_135"/>
            <p:cNvSpPr txBox="1"/>
            <p:nvPr/>
          </p:nvSpPr>
          <p:spPr>
            <a:xfrm>
              <a:off x="4786950" y="1542350"/>
              <a:ext cx="2618100" cy="6156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latin typeface="Calibri"/>
                  <a:ea typeface="Calibri"/>
                  <a:cs typeface="Calibri"/>
                  <a:sym typeface="Calibri"/>
                </a:rPr>
                <a:t>Guess What?</a:t>
              </a:r>
              <a:endParaRPr sz="2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g279766c6973_1_135"/>
          <p:cNvSpPr txBox="1"/>
          <p:nvPr/>
        </p:nvSpPr>
        <p:spPr>
          <a:xfrm>
            <a:off x="4309350" y="1347275"/>
            <a:ext cx="3573300" cy="16068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Bearish Divergence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 Asset Value → HHs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●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 RSI → LHs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g279766c6973_1_135"/>
          <p:cNvGrpSpPr/>
          <p:nvPr/>
        </p:nvGrpSpPr>
        <p:grpSpPr>
          <a:xfrm>
            <a:off x="210825" y="1145388"/>
            <a:ext cx="11770350" cy="5375881"/>
            <a:chOff x="210825" y="1255200"/>
            <a:chExt cx="11770350" cy="5375881"/>
          </a:xfrm>
        </p:grpSpPr>
        <p:pic>
          <p:nvPicPr>
            <p:cNvPr id="147" name="Google Shape;147;g279766c6973_1_1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10825" y="1255200"/>
              <a:ext cx="11770350" cy="5375881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48" name="Google Shape;148;g279766c6973_1_135"/>
            <p:cNvSpPr txBox="1"/>
            <p:nvPr/>
          </p:nvSpPr>
          <p:spPr>
            <a:xfrm>
              <a:off x="8108825" y="1575875"/>
              <a:ext cx="3198000" cy="6156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latin typeface="Calibri"/>
                  <a:ea typeface="Calibri"/>
                  <a:cs typeface="Calibri"/>
                  <a:sym typeface="Calibri"/>
                </a:rPr>
                <a:t>Now Look at this</a:t>
              </a:r>
              <a:endParaRPr sz="2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9" name="Google Shape;149;g279766c6973_1_135"/>
          <p:cNvSpPr txBox="1"/>
          <p:nvPr/>
        </p:nvSpPr>
        <p:spPr>
          <a:xfrm>
            <a:off x="8056025" y="1347275"/>
            <a:ext cx="3300900" cy="15054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Bullish Divergence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Asset Value </a:t>
            </a:r>
            <a:r>
              <a:rPr lang="en-US" sz="2600">
                <a:solidFill>
                  <a:srgbClr val="111111"/>
                </a:solidFill>
                <a:highlight>
                  <a:srgbClr val="FFFFFF"/>
                </a:highlight>
              </a:rPr>
              <a:t>→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LLs </a:t>
            </a:r>
            <a:endParaRPr sz="26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RSI </a:t>
            </a:r>
            <a:r>
              <a:rPr lang="en-US" sz="2600">
                <a:solidFill>
                  <a:srgbClr val="111111"/>
                </a:solidFill>
                <a:highlight>
                  <a:srgbClr val="FFFFFF"/>
                </a:highlight>
              </a:rPr>
              <a:t> →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HLS</a:t>
            </a:r>
            <a:endParaRPr sz="2600">
              <a:solidFill>
                <a:srgbClr val="11111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7d69eb566e_1_29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Primary Strategies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5" name="Google Shape;155;g27d69eb566e_1_29"/>
          <p:cNvSpPr txBox="1"/>
          <p:nvPr/>
        </p:nvSpPr>
        <p:spPr>
          <a:xfrm>
            <a:off x="469475" y="1250150"/>
            <a:ext cx="1098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b="1" lang="en-US" sz="3000">
                <a:latin typeface="Calibri"/>
                <a:ea typeface="Calibri"/>
                <a:cs typeface="Calibri"/>
                <a:sym typeface="Calibri"/>
              </a:rPr>
              <a:t>)  Stochastic RSI + MACD + RSI</a:t>
            </a:r>
            <a:endParaRPr b="1" sz="25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6" name="Google Shape;156;g27d69eb566e_1_29"/>
          <p:cNvGrpSpPr/>
          <p:nvPr/>
        </p:nvGrpSpPr>
        <p:grpSpPr>
          <a:xfrm>
            <a:off x="294550" y="1055050"/>
            <a:ext cx="11602899" cy="5624675"/>
            <a:chOff x="294550" y="1055050"/>
            <a:chExt cx="11602899" cy="5624675"/>
          </a:xfrm>
        </p:grpSpPr>
        <p:pic>
          <p:nvPicPr>
            <p:cNvPr id="157" name="Google Shape;157;g27d69eb566e_1_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4550" y="1366550"/>
              <a:ext cx="11602899" cy="5313175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58" name="Google Shape;158;g27d69eb566e_1_29"/>
            <p:cNvSpPr txBox="1"/>
            <p:nvPr/>
          </p:nvSpPr>
          <p:spPr>
            <a:xfrm>
              <a:off x="4217100" y="1055050"/>
              <a:ext cx="3757800" cy="5694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500">
                  <a:latin typeface="Calibri"/>
                  <a:ea typeface="Calibri"/>
                  <a:cs typeface="Calibri"/>
                  <a:sym typeface="Calibri"/>
                </a:rPr>
                <a:t> From 5 Sept. to 8th Sept.</a:t>
              </a:r>
              <a:endParaRPr sz="2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g27d69eb566e_1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6275" y="102937"/>
            <a:ext cx="5399450" cy="665212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seecs</dc:creator>
</cp:coreProperties>
</file>